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5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97"/>
  </p:normalViewPr>
  <p:slideViewPr>
    <p:cSldViewPr>
      <p:cViewPr varScale="1">
        <p:scale>
          <a:sx n="114" d="100"/>
          <a:sy n="114" d="100"/>
        </p:scale>
        <p:origin x="156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307241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1945389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451082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2643497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343618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189763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139461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312942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207384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1335029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7C7845-D25A-4AAB-9D3D-DE94F1CE66CD}" type="datetimeFigureOut">
              <a:rPr lang="en-US" smtClean="0"/>
              <a:t>12/23/20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DECC0E-EC95-4CCF-9EDE-FC67F122B5AD}" type="slidenum">
              <a:rPr lang="en-US" smtClean="0"/>
              <a:t>‹#›</a:t>
            </a:fld>
            <a:endParaRPr lang="en-US" dirty="0"/>
          </a:p>
        </p:txBody>
      </p:sp>
    </p:spTree>
    <p:extLst>
      <p:ext uri="{BB962C8B-B14F-4D97-AF65-F5344CB8AC3E}">
        <p14:creationId xmlns:p14="http://schemas.microsoft.com/office/powerpoint/2010/main" val="404704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7C7845-D25A-4AAB-9D3D-DE94F1CE66CD}" type="datetimeFigureOut">
              <a:rPr lang="en-US" smtClean="0"/>
              <a:t>12/23/20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ECC0E-EC95-4CCF-9EDE-FC67F122B5AD}" type="slidenum">
              <a:rPr lang="en-US" smtClean="0"/>
              <a:t>‹#›</a:t>
            </a:fld>
            <a:endParaRPr lang="en-US" dirty="0"/>
          </a:p>
        </p:txBody>
      </p:sp>
    </p:spTree>
    <p:extLst>
      <p:ext uri="{BB962C8B-B14F-4D97-AF65-F5344CB8AC3E}">
        <p14:creationId xmlns:p14="http://schemas.microsoft.com/office/powerpoint/2010/main" val="1617553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verywellhealth.com/benefits-of-integrating-electronic-health-records-231714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verywellhealth.com/triple-aim-4174961" TargetMode="External"/><Relationship Id="rId2" Type="http://schemas.openxmlformats.org/officeDocument/2006/relationships/hyperlink" Target="https://www.healthaffairs.org/do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Triple Aim</a:t>
            </a:r>
          </a:p>
        </p:txBody>
      </p:sp>
      <p:sp>
        <p:nvSpPr>
          <p:cNvPr id="3" name="Subtitle 2"/>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233215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sp>
        <p:nvSpPr>
          <p:cNvPr id="3" name="Content Placeholder 2"/>
          <p:cNvSpPr>
            <a:spLocks noGrp="1"/>
          </p:cNvSpPr>
          <p:nvPr>
            <p:ph idx="1"/>
          </p:nvPr>
        </p:nvSpPr>
        <p:spPr/>
        <p:txBody>
          <a:bodyPr/>
          <a:lstStyle/>
          <a:p>
            <a:r>
              <a:rPr lang="en-US" dirty="0"/>
              <a:t>This presentation is to explain the Triple Aim Initiative and to discuss the areas that need to be addressed. </a:t>
            </a:r>
          </a:p>
          <a:p>
            <a:r>
              <a:rPr lang="en-US" dirty="0"/>
              <a:t>Triple Aim Outcomes:</a:t>
            </a:r>
          </a:p>
          <a:p>
            <a:pPr lvl="1"/>
            <a:r>
              <a:rPr lang="en-US" dirty="0"/>
              <a:t>A simultaneous pursuit to improve patient care, improve the health of the population and to reduce the pre capita cost of healthcare (Berwick, 2008).</a:t>
            </a:r>
          </a:p>
        </p:txBody>
      </p:sp>
    </p:spTree>
    <p:extLst>
      <p:ext uri="{BB962C8B-B14F-4D97-AF65-F5344CB8AC3E}">
        <p14:creationId xmlns:p14="http://schemas.microsoft.com/office/powerpoint/2010/main" val="2787553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Patient Experience</a:t>
            </a:r>
          </a:p>
        </p:txBody>
      </p:sp>
      <p:sp>
        <p:nvSpPr>
          <p:cNvPr id="3" name="Content Placeholder 2"/>
          <p:cNvSpPr>
            <a:spLocks noGrp="1"/>
          </p:cNvSpPr>
          <p:nvPr>
            <p:ph idx="1"/>
          </p:nvPr>
        </p:nvSpPr>
        <p:spPr/>
        <p:txBody>
          <a:bodyPr>
            <a:normAutofit fontScale="70000" lnSpcReduction="20000"/>
          </a:bodyPr>
          <a:lstStyle/>
          <a:p>
            <a:pPr fontAlgn="base"/>
            <a:r>
              <a:rPr lang="en-US" dirty="0"/>
              <a:t>A primary goals of the Triple Aim is to improve experience the patients has while they are interacting in the health care system. Health care systems need to assess the total health of the population in which they are serving, identify any existing concerns or areas of risk, and assess the overall mortality</a:t>
            </a:r>
            <a:r>
              <a:rPr lang="en-US" b="1" dirty="0"/>
              <a:t> </a:t>
            </a:r>
            <a:r>
              <a:rPr lang="en-US" dirty="0"/>
              <a:t>in order to be successful. Over the last decade initiatives have aimed towards helping patients navigate through the healthcare system easier and to help improve communication between patients and providers. </a:t>
            </a:r>
          </a:p>
          <a:p>
            <a:pPr fontAlgn="base"/>
            <a:r>
              <a:rPr lang="en-US" dirty="0"/>
              <a:t>Patient centered care teams that are being implemented in to the healthcare system such as (EHR) electronic health records, decision making that is shared, (MCOs) Managed Care Organizations and (ACOs) Accountable Care Organizations. </a:t>
            </a:r>
          </a:p>
          <a:p>
            <a:pPr fontAlgn="base"/>
            <a:r>
              <a:rPr lang="en-US" dirty="0"/>
              <a:t>Quality Improvement Measurers are established to help track the impact of health care organization changes through patient surveys. </a:t>
            </a:r>
          </a:p>
          <a:p>
            <a:pPr marL="0" indent="0" fontAlgn="base">
              <a:buNone/>
            </a:pPr>
            <a:endParaRPr lang="en-US" u="sng" dirty="0">
              <a:hlinkClick r:id="rId2"/>
            </a:endParaRPr>
          </a:p>
          <a:p>
            <a:pPr fontAlgn="base"/>
            <a:endParaRPr lang="en-US" u="sng" dirty="0">
              <a:hlinkClick r:id="rId2"/>
            </a:endParaRPr>
          </a:p>
          <a:p>
            <a:endParaRPr lang="en-US" dirty="0"/>
          </a:p>
        </p:txBody>
      </p:sp>
    </p:spTree>
    <p:extLst>
      <p:ext uri="{BB962C8B-B14F-4D97-AF65-F5344CB8AC3E}">
        <p14:creationId xmlns:p14="http://schemas.microsoft.com/office/powerpoint/2010/main" val="1611045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Patient Experience</a:t>
            </a:r>
          </a:p>
        </p:txBody>
      </p:sp>
      <p:sp>
        <p:nvSpPr>
          <p:cNvPr id="3" name="Content Placeholder 2"/>
          <p:cNvSpPr>
            <a:spLocks noGrp="1"/>
          </p:cNvSpPr>
          <p:nvPr>
            <p:ph idx="1"/>
          </p:nvPr>
        </p:nvSpPr>
        <p:spPr/>
        <p:txBody>
          <a:bodyPr>
            <a:normAutofit fontScale="77500" lnSpcReduction="20000"/>
          </a:bodyPr>
          <a:lstStyle/>
          <a:p>
            <a:pPr fontAlgn="base"/>
            <a:r>
              <a:rPr lang="en-US" dirty="0"/>
              <a:t>Research has shown an increase in patient experience by digital health. Quality and safety of health interventions, more channels for patient and doctors to communicate with each other is shown health information technology.  With the advances in digital health to become more interactive and intuitive an increase in patient experience has been shown. </a:t>
            </a:r>
          </a:p>
          <a:p>
            <a:pPr fontAlgn="base"/>
            <a:r>
              <a:rPr lang="en-US" dirty="0"/>
              <a:t>With the out reach of digital health tools to the patients homes it has improved the out of hospital care they receive. In this new era we are entering clinical competence be itself is not enough to attract and retain patients. We are now consumers who want the accessibility and convenience and base our healthcare decisions on these parameters (Rucker, 2017)</a:t>
            </a:r>
          </a:p>
          <a:p>
            <a:pPr fontAlgn="base"/>
            <a:endParaRPr lang="en-US" dirty="0"/>
          </a:p>
          <a:p>
            <a:pPr marL="0" indent="0" fontAlgn="base">
              <a:buNone/>
            </a:pPr>
            <a:endParaRPr lang="en-US" dirty="0"/>
          </a:p>
          <a:p>
            <a:endParaRPr lang="en-US" dirty="0"/>
          </a:p>
        </p:txBody>
      </p:sp>
    </p:spTree>
    <p:extLst>
      <p:ext uri="{BB962C8B-B14F-4D97-AF65-F5344CB8AC3E}">
        <p14:creationId xmlns:p14="http://schemas.microsoft.com/office/powerpoint/2010/main" val="406098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Per Capita Cost</a:t>
            </a:r>
          </a:p>
        </p:txBody>
      </p:sp>
      <p:sp>
        <p:nvSpPr>
          <p:cNvPr id="3" name="Content Placeholder 2"/>
          <p:cNvSpPr>
            <a:spLocks noGrp="1"/>
          </p:cNvSpPr>
          <p:nvPr>
            <p:ph idx="1"/>
          </p:nvPr>
        </p:nvSpPr>
        <p:spPr/>
        <p:txBody>
          <a:bodyPr>
            <a:normAutofit fontScale="62500" lnSpcReduction="20000"/>
          </a:bodyPr>
          <a:lstStyle/>
          <a:p>
            <a:pPr fontAlgn="base"/>
            <a:r>
              <a:rPr lang="en-US" dirty="0"/>
              <a:t>The most expensive health care system in the world is the United States.  The gross domestic product is made up of seventeen percent from health care, within the next few years it is expected to increase to over twenty percent.  The cost of healthcare is rising the overall quality of care has not. </a:t>
            </a:r>
          </a:p>
          <a:p>
            <a:pPr fontAlgn="base"/>
            <a:r>
              <a:rPr lang="en-US" dirty="0"/>
              <a:t>Other areas of the world has a higher quality of care at a lower price than the United States.  With the numerous factors that affect the cost and quality of healthcare has been troubling for the United Stats. </a:t>
            </a:r>
          </a:p>
          <a:p>
            <a:pPr fontAlgn="base"/>
            <a:r>
              <a:rPr lang="en-US" dirty="0"/>
              <a:t>Issues that have been an issue in the United States is the development of chronic illness and the increasing in the populations ages.  Some of these issues can be related to the longer life spans that Americans have. The higher the life expectancy the more chronic illnesses that will affect that population that result in costly diagnosis and treatments.</a:t>
            </a:r>
          </a:p>
          <a:p>
            <a:pPr fontAlgn="base"/>
            <a:r>
              <a:rPr lang="en-US" dirty="0"/>
              <a:t>Triple Aim is encouraging health care organizations to develop and implement ways to reduce the cost of care that they provide and increase the quality of care that they give at the same time. Along with that they need to address the health concerns of the populations and identify which population that is at risk for the concerns (Norman, 2018). </a:t>
            </a:r>
          </a:p>
          <a:p>
            <a:pPr fontAlgn="base"/>
            <a:endParaRPr lang="en-US" dirty="0"/>
          </a:p>
          <a:p>
            <a:endParaRPr lang="en-US" dirty="0"/>
          </a:p>
        </p:txBody>
      </p:sp>
    </p:spTree>
    <p:extLst>
      <p:ext uri="{BB962C8B-B14F-4D97-AF65-F5344CB8AC3E}">
        <p14:creationId xmlns:p14="http://schemas.microsoft.com/office/powerpoint/2010/main" val="3032066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Health Care so Expensive</a:t>
            </a:r>
          </a:p>
        </p:txBody>
      </p:sp>
      <p:sp>
        <p:nvSpPr>
          <p:cNvPr id="3" name="Content Placeholder 2"/>
          <p:cNvSpPr>
            <a:spLocks noGrp="1"/>
          </p:cNvSpPr>
          <p:nvPr>
            <p:ph idx="1"/>
          </p:nvPr>
        </p:nvSpPr>
        <p:spPr/>
        <p:txBody>
          <a:bodyPr>
            <a:normAutofit fontScale="70000" lnSpcReduction="20000"/>
          </a:bodyPr>
          <a:lstStyle/>
          <a:p>
            <a:pPr fontAlgn="base"/>
            <a:r>
              <a:rPr lang="en-US" dirty="0"/>
              <a:t>The largest factor in the price of health care is technology advances in medicine.  With the medical advances we can now treat what would have been terminal before.  Example is organ transplants.  A patient gets a heart transplant it extends his life but also he will need medication for rejection and maintenance for the rest of his life.  This comes with a price tag.</a:t>
            </a:r>
          </a:p>
          <a:p>
            <a:pPr fontAlgn="base"/>
            <a:r>
              <a:rPr lang="en-US" dirty="0"/>
              <a:t>The other contributor to the price of health care is expanded health care coverage and increasing in personal income. This contributes to a higher demand in health care.  With health care insurance and people with more money they use health care more and are shielded from the actual cost of the healthcare. </a:t>
            </a:r>
          </a:p>
          <a:p>
            <a:pPr fontAlgn="base"/>
            <a:r>
              <a:rPr lang="en-US" dirty="0"/>
              <a:t>Another issue is abuse, fraud and waste along with the elderly population.  The ever growing obesity rate contributes to increase in health care cost ( Davis, 2016). </a:t>
            </a:r>
          </a:p>
          <a:p>
            <a:pPr fontAlgn="base"/>
            <a:endParaRPr lang="en-US" dirty="0"/>
          </a:p>
          <a:p>
            <a:pPr fontAlgn="base"/>
            <a:endParaRPr lang="en-US" dirty="0"/>
          </a:p>
          <a:p>
            <a:pPr fontAlgn="base"/>
            <a:endParaRPr lang="en-US" dirty="0"/>
          </a:p>
          <a:p>
            <a:pPr marL="0" indent="0" fontAlgn="base">
              <a:buNone/>
            </a:pPr>
            <a:endParaRPr lang="en-US" dirty="0"/>
          </a:p>
        </p:txBody>
      </p:sp>
    </p:spTree>
    <p:extLst>
      <p:ext uri="{BB962C8B-B14F-4D97-AF65-F5344CB8AC3E}">
        <p14:creationId xmlns:p14="http://schemas.microsoft.com/office/powerpoint/2010/main" val="3827955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we do about cost?</a:t>
            </a:r>
          </a:p>
        </p:txBody>
      </p:sp>
      <p:sp>
        <p:nvSpPr>
          <p:cNvPr id="3" name="Content Placeholder 2"/>
          <p:cNvSpPr>
            <a:spLocks noGrp="1"/>
          </p:cNvSpPr>
          <p:nvPr>
            <p:ph idx="1"/>
          </p:nvPr>
        </p:nvSpPr>
        <p:spPr/>
        <p:txBody>
          <a:bodyPr>
            <a:normAutofit fontScale="77500" lnSpcReduction="20000"/>
          </a:bodyPr>
          <a:lstStyle/>
          <a:p>
            <a:pPr fontAlgn="base"/>
            <a:r>
              <a:rPr lang="en-US" dirty="0"/>
              <a:t>Use comparative research to weight the pros and cons of a new technology against treatments that are already implemented. Evaluate the treatment if it is an improvement over the treatment that is being used now. </a:t>
            </a:r>
          </a:p>
          <a:p>
            <a:pPr fontAlgn="base"/>
            <a:r>
              <a:rPr lang="en-US" dirty="0"/>
              <a:t>Encouragement of lifestyle changes to help control the growth of obesity. </a:t>
            </a:r>
          </a:p>
          <a:p>
            <a:pPr fontAlgn="base"/>
            <a:r>
              <a:rPr lang="en-US" dirty="0"/>
              <a:t>Be more transparent in the cost of healthcare services to the consumer so they have an idea that is accurate on the cost of each healthcare service they need and are using. </a:t>
            </a:r>
          </a:p>
          <a:p>
            <a:pPr fontAlgn="base"/>
            <a:r>
              <a:rPr lang="en-US" dirty="0"/>
              <a:t> Monitor and eliminate the waste, abuse and fraud ( Davis, 2016).  </a:t>
            </a:r>
          </a:p>
          <a:p>
            <a:pPr marL="0" indent="0">
              <a:buNone/>
            </a:pPr>
            <a:endParaRPr lang="en-US" dirty="0"/>
          </a:p>
        </p:txBody>
      </p:sp>
    </p:spTree>
    <p:extLst>
      <p:ext uri="{BB962C8B-B14F-4D97-AF65-F5344CB8AC3E}">
        <p14:creationId xmlns:p14="http://schemas.microsoft.com/office/powerpoint/2010/main" val="3423449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Models </a:t>
            </a:r>
          </a:p>
        </p:txBody>
      </p:sp>
      <p:sp>
        <p:nvSpPr>
          <p:cNvPr id="3" name="Content Placeholder 2"/>
          <p:cNvSpPr>
            <a:spLocks noGrp="1"/>
          </p:cNvSpPr>
          <p:nvPr>
            <p:ph idx="1"/>
          </p:nvPr>
        </p:nvSpPr>
        <p:spPr/>
        <p:txBody>
          <a:bodyPr>
            <a:normAutofit fontScale="62500" lnSpcReduction="20000"/>
          </a:bodyPr>
          <a:lstStyle/>
          <a:p>
            <a:r>
              <a:rPr lang="en-US" dirty="0"/>
              <a:t>Care and payment model:</a:t>
            </a:r>
          </a:p>
          <a:p>
            <a:pPr lvl="1"/>
            <a:r>
              <a:rPr lang="en-US" dirty="0"/>
              <a:t>Released in 2015 by Committee on Performance Improvement and Committee on Research shows how hospitals can develop new systems of delivery and an innovative payment model that fits the community and the organization. This is done by disrupting their thinking process and reimagine care from the patients point of view.</a:t>
            </a:r>
          </a:p>
          <a:p>
            <a:pPr lvl="1"/>
            <a:r>
              <a:rPr lang="en-US" b="1" dirty="0"/>
              <a:t>Seven Key Factors:</a:t>
            </a:r>
          </a:p>
          <a:p>
            <a:pPr lvl="2"/>
            <a:r>
              <a:rPr lang="en-US" sz="2800" dirty="0"/>
              <a:t>An healthcare system that is designed with the center being the whole person.</a:t>
            </a:r>
          </a:p>
          <a:p>
            <a:pPr lvl="2"/>
            <a:r>
              <a:rPr lang="en-US" sz="2800" dirty="0"/>
              <a:t>Give the people the power and care system with information, transparency and technology to promote better health. </a:t>
            </a:r>
          </a:p>
          <a:p>
            <a:pPr lvl="2"/>
            <a:r>
              <a:rPr lang="en-US" sz="2800" dirty="0"/>
              <a:t>Build a system that manages care and coordinates with other systems. </a:t>
            </a:r>
          </a:p>
          <a:p>
            <a:pPr lvl="2"/>
            <a:r>
              <a:rPr lang="en-US" sz="2800" dirty="0"/>
              <a:t>Make behavioral health and social determinants of health with physical health. </a:t>
            </a:r>
          </a:p>
          <a:p>
            <a:pPr lvl="2"/>
            <a:r>
              <a:rPr lang="en-US" sz="2800" dirty="0"/>
              <a:t>Leadership that collaborates with other team members. </a:t>
            </a:r>
          </a:p>
          <a:p>
            <a:pPr lvl="2"/>
            <a:r>
              <a:rPr lang="en-US" sz="2800" dirty="0"/>
              <a:t>Highly reliable and safe care organization ( American Health Association, 2016).</a:t>
            </a:r>
            <a:r>
              <a:rPr lang="en-US" sz="2800" b="1" dirty="0"/>
              <a:t>	</a:t>
            </a:r>
          </a:p>
          <a:p>
            <a:pPr marL="0" indent="0">
              <a:buNone/>
            </a:pPr>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166737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System Models</a:t>
            </a:r>
          </a:p>
        </p:txBody>
      </p:sp>
      <p:sp>
        <p:nvSpPr>
          <p:cNvPr id="3" name="Content Placeholder 2"/>
          <p:cNvSpPr>
            <a:spLocks noGrp="1"/>
          </p:cNvSpPr>
          <p:nvPr>
            <p:ph idx="1"/>
          </p:nvPr>
        </p:nvSpPr>
        <p:spPr/>
        <p:txBody>
          <a:bodyPr>
            <a:normAutofit fontScale="40000" lnSpcReduction="20000"/>
          </a:bodyPr>
          <a:lstStyle/>
          <a:p>
            <a:pPr marL="0" indent="0">
              <a:buNone/>
            </a:pPr>
            <a:r>
              <a:rPr lang="en-US" dirty="0"/>
              <a:t>The Beveridge Model</a:t>
            </a:r>
          </a:p>
          <a:p>
            <a:r>
              <a:rPr lang="en-US" dirty="0"/>
              <a:t>This system the healthcare is financed by the government from tax payments. You never receive a doctors bill.  This system has a lower cost per capita since the government is the sole payer and it controls what can be charged for the service. </a:t>
            </a:r>
          </a:p>
          <a:p>
            <a:pPr marL="0" indent="0">
              <a:buNone/>
            </a:pPr>
            <a:r>
              <a:rPr lang="en-US" dirty="0"/>
              <a:t>The Bismarck Model</a:t>
            </a:r>
          </a:p>
          <a:p>
            <a:r>
              <a:rPr lang="en-US" dirty="0"/>
              <a:t>This uses the insurance system, they are called sickness funds. These are financed by joint employers and employees through payroll deductions. These plans covers everyone and they don’t make a profit. </a:t>
            </a:r>
          </a:p>
          <a:p>
            <a:pPr marL="0" indent="0">
              <a:buNone/>
            </a:pPr>
            <a:r>
              <a:rPr lang="en-US" dirty="0"/>
              <a:t>The National Health Insurance Model</a:t>
            </a:r>
          </a:p>
          <a:p>
            <a:r>
              <a:rPr lang="en-US" dirty="0"/>
              <a:t>Using private sector providers however the payment comes from the government run insurance program that everyone pays into.  With no marketing there is no motive to deny claims and no profit. This tends to be cheaper and much simpler. </a:t>
            </a:r>
          </a:p>
          <a:p>
            <a:pPr marL="0" indent="0">
              <a:buNone/>
            </a:pPr>
            <a:r>
              <a:rPr lang="en-US" dirty="0"/>
              <a:t>The Out-of-Pocket Model</a:t>
            </a:r>
          </a:p>
          <a:p>
            <a:r>
              <a:rPr lang="en-US" dirty="0"/>
              <a:t>With the developed countries having health care systems the other are to disorganized and poor to provide any kind of mass medical care. The rule is rich get care and the poor don’t and die. </a:t>
            </a:r>
          </a:p>
          <a:p>
            <a:pPr marL="0" indent="0">
              <a:buNone/>
            </a:pPr>
            <a:r>
              <a:rPr lang="en-US" dirty="0"/>
              <a:t>These four models should be easy for Americans to understand since  we have parts of all of them in our national health care system.  When it comes to treating veterans, we’re Britain or Cuba. For Americans over the age of 65 on Medicare, we’re Canada. For working Americans who get insurance on the job, we’re Germany.</a:t>
            </a:r>
          </a:p>
          <a:p>
            <a:r>
              <a:rPr lang="en-US" dirty="0"/>
              <a:t>For the 15 percent of the  United States population who has no health insurance, the United States is Cambodia or Burkina Faso or rural India, with access to health care being available if you can pay the bill out-of-pocket at the time of treatment or if you’re sick enough to be admitted to the emergency department at the public hospital.</a:t>
            </a:r>
          </a:p>
          <a:p>
            <a:r>
              <a:rPr lang="en-US" dirty="0"/>
              <a:t>The United States is unlike every other country because it maintains so many separate systems for separate classes of people. All the other countries have settled on one model for everybody. This is much simpler than the U.S. system; it’s fairer and cheaper, too (Physicians for National Health, 2017). </a:t>
            </a:r>
          </a:p>
          <a:p>
            <a:endParaRPr lang="en-US" dirty="0"/>
          </a:p>
          <a:p>
            <a:endParaRPr lang="en-US" dirty="0"/>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07651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Models</a:t>
            </a:r>
          </a:p>
        </p:txBody>
      </p:sp>
      <p:sp>
        <p:nvSpPr>
          <p:cNvPr id="3" name="Content Placeholder 2"/>
          <p:cNvSpPr>
            <a:spLocks noGrp="1"/>
          </p:cNvSpPr>
          <p:nvPr>
            <p:ph idx="1"/>
          </p:nvPr>
        </p:nvSpPr>
        <p:spPr/>
        <p:txBody>
          <a:bodyPr>
            <a:normAutofit fontScale="62500" lnSpcReduction="20000"/>
          </a:bodyPr>
          <a:lstStyle/>
          <a:p>
            <a:r>
              <a:rPr lang="en-US" dirty="0"/>
              <a:t>An organization model for health care is mixture of numerous systems that are interchangeable but uncoordinated.  The focus of this model is on four defined areas of medical care.  These four areas are the financing of the healthcare, the delivery of the healthcare, personnel of healthcare and the technology and knowledge needed to provide the healthcare. </a:t>
            </a:r>
          </a:p>
          <a:p>
            <a:r>
              <a:rPr lang="en-US" dirty="0"/>
              <a:t>This can be divided in to five service models:</a:t>
            </a:r>
          </a:p>
          <a:p>
            <a:pPr marL="457200" lvl="1" indent="0">
              <a:buNone/>
            </a:pPr>
            <a:r>
              <a:rPr lang="en-US" dirty="0"/>
              <a:t>Serving the employed and insured through a private non governmental hospital or doctor. </a:t>
            </a:r>
          </a:p>
          <a:p>
            <a:pPr marL="457200" lvl="1" indent="0">
              <a:buNone/>
            </a:pPr>
            <a:r>
              <a:rPr lang="en-US" dirty="0"/>
              <a:t>Serving the unemployed and uninsured through public programs and facilities.</a:t>
            </a:r>
          </a:p>
          <a:p>
            <a:pPr marL="457200" lvl="1" indent="0">
              <a:buNone/>
            </a:pPr>
            <a:r>
              <a:rPr lang="en-US" dirty="0"/>
              <a:t>Serving military veterans through a government employed doctor and Veterans Administration hospital</a:t>
            </a:r>
          </a:p>
          <a:p>
            <a:pPr marL="457200" lvl="1" indent="0">
              <a:buNone/>
            </a:pPr>
            <a:r>
              <a:rPr lang="en-US" dirty="0"/>
              <a:t>Serving active duty personnel and their families through private and governmental doctors and hospitals</a:t>
            </a:r>
          </a:p>
          <a:p>
            <a:pPr marL="457200" lvl="1" indent="0">
              <a:buNone/>
            </a:pPr>
            <a:r>
              <a:rPr lang="en-US" dirty="0"/>
              <a:t>Serving all individuals over the age of 65 through private non governmental doctors and hospitals ( Dominguez, 2012). </a:t>
            </a:r>
            <a:br>
              <a:rPr lang="en-US" dirty="0"/>
            </a:br>
            <a:r>
              <a:rPr lang="en-US" dirty="0"/>
              <a:t> </a:t>
            </a:r>
          </a:p>
        </p:txBody>
      </p:sp>
    </p:spTree>
    <p:extLst>
      <p:ext uri="{BB962C8B-B14F-4D97-AF65-F5344CB8AC3E}">
        <p14:creationId xmlns:p14="http://schemas.microsoft.com/office/powerpoint/2010/main" val="426344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Models</a:t>
            </a:r>
          </a:p>
        </p:txBody>
      </p:sp>
      <p:sp>
        <p:nvSpPr>
          <p:cNvPr id="3" name="Content Placeholder 2"/>
          <p:cNvSpPr>
            <a:spLocks noGrp="1"/>
          </p:cNvSpPr>
          <p:nvPr>
            <p:ph idx="1"/>
          </p:nvPr>
        </p:nvSpPr>
        <p:spPr/>
        <p:txBody>
          <a:bodyPr>
            <a:normAutofit fontScale="47500" lnSpcReduction="20000"/>
          </a:bodyPr>
          <a:lstStyle/>
          <a:p>
            <a:r>
              <a:rPr lang="en-US" dirty="0"/>
              <a:t>Economic model assumes in relation to economics the principles of benefits, policy issues, values, benefits of behaviors, demand and incentives in order to reach a balance. </a:t>
            </a:r>
          </a:p>
          <a:p>
            <a:r>
              <a:rPr lang="en-US" dirty="0"/>
              <a:t>Using the same principles on a daily basis conscious and in conscious, indirect and direct decision making regarding healthcare services. </a:t>
            </a:r>
          </a:p>
          <a:p>
            <a:r>
              <a:rPr lang="en-US" dirty="0"/>
              <a:t>This models places a price on life and can not be ethical and fundamentally reached without the application of social model to reach the social optimum in consumption and investment ( Dominguez, 2012).  </a:t>
            </a:r>
          </a:p>
          <a:p>
            <a:r>
              <a:rPr lang="en-US" dirty="0"/>
              <a:t>Public health model has a mission to fulfill society’s interest in assuring conditions in which people can be healthy.  This model focuses on organizing communities, public and private organizations and government in order to fulfill the core assessment, assurance and public development. </a:t>
            </a:r>
          </a:p>
          <a:p>
            <a:r>
              <a:rPr lang="en-US" dirty="0"/>
              <a:t>Public health had influenced and made progress in the health status of the United States through education, research, implementation of medical technology and regulations. </a:t>
            </a:r>
          </a:p>
          <a:p>
            <a:r>
              <a:rPr lang="en-US" dirty="0"/>
              <a:t> United States health care system can not defined as a single model but a model made up of parts of many.  It is an organization model with economic and social parts added. This shapes and molds the system at a fast pace( Dominguez, 2012). </a:t>
            </a:r>
            <a:br>
              <a:rPr lang="en-US" dirty="0"/>
            </a:br>
            <a:endParaRPr lang="en-US" dirty="0"/>
          </a:p>
        </p:txBody>
      </p:sp>
    </p:spTree>
    <p:extLst>
      <p:ext uri="{BB962C8B-B14F-4D97-AF65-F5344CB8AC3E}">
        <p14:creationId xmlns:p14="http://schemas.microsoft.com/office/powerpoint/2010/main" val="58389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Evidence-Based Data</a:t>
            </a:r>
          </a:p>
        </p:txBody>
      </p:sp>
      <p:sp>
        <p:nvSpPr>
          <p:cNvPr id="3" name="Content Placeholder 2"/>
          <p:cNvSpPr>
            <a:spLocks noGrp="1"/>
          </p:cNvSpPr>
          <p:nvPr>
            <p:ph idx="1"/>
          </p:nvPr>
        </p:nvSpPr>
        <p:spPr/>
        <p:txBody>
          <a:bodyPr>
            <a:normAutofit fontScale="40000" lnSpcReduction="20000"/>
          </a:bodyPr>
          <a:lstStyle/>
          <a:p>
            <a:r>
              <a:rPr lang="en-US" dirty="0"/>
              <a:t>Care coordination is organizing patient care and sharing information among the patient care team that is concerned with the patients care which in turn makes the patients care safer and more effective.  </a:t>
            </a:r>
          </a:p>
          <a:p>
            <a:r>
              <a:rPr lang="en-US" dirty="0"/>
              <a:t>This defines the patients needs and preference a head of time and are communicated to the team members so that the information is used to provide safe, effective and appropriate care. </a:t>
            </a:r>
          </a:p>
          <a:p>
            <a:r>
              <a:rPr lang="en-US" dirty="0"/>
              <a:t>The main goal of care coordination is to meet patients' needs and preferences in the delivery of high-quality, high-value health care. This means that the patient's needs and preferences are known and communicated at the right time to the right people, and that this information is used to guide the delivery of safe, appropriate, and effective care.</a:t>
            </a:r>
          </a:p>
          <a:p>
            <a:r>
              <a:rPr lang="en-US" dirty="0"/>
              <a:t>Two ways of achieving coordinated care:</a:t>
            </a:r>
          </a:p>
          <a:p>
            <a:pPr lvl="1"/>
            <a:r>
              <a:rPr lang="en-US" dirty="0"/>
              <a:t> using broad approaches that are commonly used to improve health care delivery and using specific care coordination activities.</a:t>
            </a:r>
          </a:p>
          <a:p>
            <a:r>
              <a:rPr lang="en-US" dirty="0"/>
              <a:t>Examples of broad care coordination approaches include:</a:t>
            </a:r>
          </a:p>
          <a:p>
            <a:pPr lvl="1"/>
            <a:r>
              <a:rPr lang="en-US" dirty="0"/>
              <a:t>Teamwork.</a:t>
            </a:r>
          </a:p>
          <a:p>
            <a:pPr lvl="1"/>
            <a:r>
              <a:rPr lang="en-US" dirty="0"/>
              <a:t>Care management.</a:t>
            </a:r>
          </a:p>
          <a:p>
            <a:pPr lvl="1"/>
            <a:r>
              <a:rPr lang="en-US" dirty="0"/>
              <a:t>Management of patients medications.</a:t>
            </a:r>
          </a:p>
          <a:p>
            <a:pPr lvl="1"/>
            <a:r>
              <a:rPr lang="en-US" dirty="0"/>
              <a:t>Health information technology.</a:t>
            </a:r>
          </a:p>
          <a:p>
            <a:pPr lvl="1"/>
            <a:r>
              <a:rPr lang="en-US" dirty="0"/>
              <a:t>Patient-centered medical home.</a:t>
            </a:r>
          </a:p>
          <a:p>
            <a:pPr lvl="1"/>
            <a:r>
              <a:rPr lang="en-US" dirty="0"/>
              <a:t>Examples of specific care coordination activities include:</a:t>
            </a:r>
          </a:p>
          <a:p>
            <a:pPr lvl="2"/>
            <a:r>
              <a:rPr lang="en-US" dirty="0"/>
              <a:t>Establishing accountability and agreeing on responsibility.</a:t>
            </a:r>
          </a:p>
          <a:p>
            <a:pPr lvl="2"/>
            <a:r>
              <a:rPr lang="en-US" dirty="0"/>
              <a:t>Communicating/sharing knowledge.</a:t>
            </a:r>
          </a:p>
          <a:p>
            <a:pPr lvl="2"/>
            <a:r>
              <a:rPr lang="en-US" dirty="0"/>
              <a:t>Helping with transitions of care.</a:t>
            </a:r>
          </a:p>
          <a:p>
            <a:pPr lvl="3"/>
            <a:r>
              <a:rPr lang="en-US" dirty="0"/>
              <a:t>Assessing patient needs and goals.</a:t>
            </a:r>
          </a:p>
          <a:p>
            <a:pPr lvl="2"/>
            <a:r>
              <a:rPr lang="en-US" dirty="0"/>
              <a:t>Creating a proactive care plan.</a:t>
            </a:r>
          </a:p>
          <a:p>
            <a:pPr lvl="2"/>
            <a:r>
              <a:rPr lang="en-US" dirty="0"/>
              <a:t>Monitoring and follow-up, including responding to changes in patients' needs.</a:t>
            </a:r>
          </a:p>
          <a:p>
            <a:pPr lvl="2"/>
            <a:r>
              <a:rPr lang="en-US" dirty="0"/>
              <a:t>Supporting patients' self-management goals.</a:t>
            </a:r>
          </a:p>
          <a:p>
            <a:pPr lvl="2"/>
            <a:r>
              <a:rPr lang="en-US" dirty="0"/>
              <a:t>Linking to community resources.</a:t>
            </a:r>
          </a:p>
          <a:p>
            <a:pPr lvl="2"/>
            <a:r>
              <a:rPr lang="en-US" dirty="0"/>
              <a:t>Working to align resources with patient and population needs. ( Agency for Healthcare Research, 2011).</a:t>
            </a:r>
          </a:p>
          <a:p>
            <a:pPr marL="0" indent="0">
              <a:buNone/>
            </a:pPr>
            <a:endParaRPr lang="en-US" dirty="0"/>
          </a:p>
        </p:txBody>
      </p:sp>
    </p:spTree>
    <p:extLst>
      <p:ext uri="{BB962C8B-B14F-4D97-AF65-F5344CB8AC3E}">
        <p14:creationId xmlns:p14="http://schemas.microsoft.com/office/powerpoint/2010/main" val="4284634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a:t>
            </a:r>
          </a:p>
        </p:txBody>
      </p:sp>
      <p:sp>
        <p:nvSpPr>
          <p:cNvPr id="3" name="Content Placeholder 2"/>
          <p:cNvSpPr>
            <a:spLocks noGrp="1"/>
          </p:cNvSpPr>
          <p:nvPr>
            <p:ph idx="1"/>
          </p:nvPr>
        </p:nvSpPr>
        <p:spPr/>
        <p:txBody>
          <a:bodyPr>
            <a:normAutofit fontScale="77500" lnSpcReduction="20000"/>
          </a:bodyPr>
          <a:lstStyle/>
          <a:p>
            <a:r>
              <a:rPr lang="en-US" dirty="0"/>
              <a:t>HIPPA: Health Insurance Portability and Accountability Act </a:t>
            </a:r>
          </a:p>
          <a:p>
            <a:r>
              <a:rPr lang="en-US" dirty="0"/>
              <a:t>Encouraging information-sharing for treatment and care coordination both in hospital and follow up after discharge.</a:t>
            </a:r>
          </a:p>
          <a:p>
            <a:r>
              <a:rPr lang="en-US" dirty="0"/>
              <a:t>Facilitating parental involvement in care for support of children or older adults. </a:t>
            </a:r>
          </a:p>
          <a:p>
            <a:r>
              <a:rPr lang="en-US" dirty="0"/>
              <a:t>Addressing the opioid crisis and serious mental illness in order for patient to seek care and after care. </a:t>
            </a:r>
          </a:p>
          <a:p>
            <a:r>
              <a:rPr lang="en-US" dirty="0"/>
              <a:t>Accounting for disclosures of Personal Health Information for treatment, payment, and health care operations as required by the HITECH Act</a:t>
            </a:r>
          </a:p>
          <a:p>
            <a:r>
              <a:rPr lang="en-US" dirty="0"/>
              <a:t>Changing the current requirement for certain providers to make a good faith effort to obtain an acknowledgment of receipt of the Notice of Privacy Practice (HHS, 2018).</a:t>
            </a:r>
          </a:p>
          <a:p>
            <a:endParaRPr lang="en-US" dirty="0"/>
          </a:p>
        </p:txBody>
      </p:sp>
    </p:spTree>
    <p:extLst>
      <p:ext uri="{BB962C8B-B14F-4D97-AF65-F5344CB8AC3E}">
        <p14:creationId xmlns:p14="http://schemas.microsoft.com/office/powerpoint/2010/main" val="3318569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Stakeholders</a:t>
            </a:r>
          </a:p>
        </p:txBody>
      </p:sp>
      <p:sp>
        <p:nvSpPr>
          <p:cNvPr id="3" name="Content Placeholder 2"/>
          <p:cNvSpPr>
            <a:spLocks noGrp="1"/>
          </p:cNvSpPr>
          <p:nvPr>
            <p:ph idx="1"/>
          </p:nvPr>
        </p:nvSpPr>
        <p:spPr/>
        <p:txBody>
          <a:bodyPr>
            <a:normAutofit fontScale="32500" lnSpcReduction="20000"/>
          </a:bodyPr>
          <a:lstStyle/>
          <a:p>
            <a:r>
              <a:rPr lang="en-US" dirty="0"/>
              <a:t>With the rural health care providers, smaller independent facilities that are in remote areas face financial and operational barriers that cause a problem in demonstration of improvement.  These providers are operating with limited funds and under developed information systems and staff who must operate and address the numerous federal regulations that were created to insure quality but has become a burden to the provider. </a:t>
            </a:r>
          </a:p>
          <a:p>
            <a:r>
              <a:rPr lang="en-US" dirty="0"/>
              <a:t>Many rural hospitals publically report quality metric data however the information they are asked to provide is not always appropriate for their clinical services provided and does not help the provider improve clinical care. </a:t>
            </a:r>
          </a:p>
          <a:p>
            <a:r>
              <a:rPr lang="en-US" dirty="0"/>
              <a:t>Federal incentive support, information technology are being updated but the start up and maintenance cost continue to grow and rural providers are concerned about the financial penalties associated with the meaningful use standard that begins in 2015. This can contribute to more cost and a more fragile financial situation. </a:t>
            </a:r>
          </a:p>
          <a:p>
            <a:r>
              <a:rPr lang="en-US" dirty="0"/>
              <a:t>The following data identifies four steps to help guide rural health service improvement</a:t>
            </a:r>
          </a:p>
          <a:p>
            <a:r>
              <a:rPr lang="en-US" dirty="0"/>
              <a:t>1. Community Engagement </a:t>
            </a:r>
          </a:p>
          <a:p>
            <a:r>
              <a:rPr lang="en-US" dirty="0"/>
              <a:t>Engage stakeholders; encourage local service coordination; strengthen state and national policy partnerships. Patients and their family members are the principal stakeholders and should be at the center of quality improvement efforts. High quality patient care requires communication with the patient community and coordination among multiple service providers</a:t>
            </a:r>
          </a:p>
          <a:p>
            <a:r>
              <a:rPr lang="en-US" dirty="0"/>
              <a:t>2. Strategic Assessment </a:t>
            </a:r>
          </a:p>
          <a:p>
            <a:r>
              <a:rPr lang="en-US" dirty="0"/>
              <a:t>Adopt a rational measurement strategy that highlights care coordination; focus on service priorities and relevant quality metrics. Adopt a rational measurement strategy that highlights care coordination; focus on local service priorities and relevant quality metrics.  </a:t>
            </a:r>
          </a:p>
          <a:p>
            <a:r>
              <a:rPr lang="en-US" dirty="0"/>
              <a:t>During the past decade, there has been a rapid expansion in the number of measures that can be used to evaluate health service quality.  Unfortunately, many of these measures are not relevant to rural provider organizations. It is important to develop metrics that clearly measure and highlight quality improvement in rural areas </a:t>
            </a:r>
          </a:p>
          <a:p>
            <a:r>
              <a:rPr lang="en-US" dirty="0"/>
              <a:t>3. Technology Deployment </a:t>
            </a:r>
          </a:p>
          <a:p>
            <a:r>
              <a:rPr lang="en-US" dirty="0"/>
              <a:t>Help providers adopt electronic medical records and participate in health information exchange; develop telemedicine networks. Help providers adopt electronic medical records and participate in health information exchange; develop telemedicine networks. </a:t>
            </a:r>
          </a:p>
          <a:p>
            <a:r>
              <a:rPr lang="en-US" dirty="0"/>
              <a:t>Advances in technology have been shown to improve access to rural health services. This includes electronic medical records and telemedicine networks. Removal of barriers and regulations that restrict adoption of these technologies is necessary for rural health to improve</a:t>
            </a:r>
          </a:p>
          <a:p>
            <a:r>
              <a:rPr lang="en-US" dirty="0"/>
              <a:t>4. Workforce Development </a:t>
            </a:r>
          </a:p>
          <a:p>
            <a:r>
              <a:rPr lang="en-US" dirty="0"/>
              <a:t>Ensure adequate health workforce; use of best practice. Ensure adequate health workforce; use of best practice.  </a:t>
            </a:r>
          </a:p>
          <a:p>
            <a:r>
              <a:rPr lang="en-US" dirty="0"/>
              <a:t>More than 60 percent of all health professional shortage areas, covering all professional services, are in rural areas (Council of State Governments, 2011). It’s time to invest in alternative workforce models that better serve rural communities.</a:t>
            </a:r>
          </a:p>
          <a:p>
            <a:endParaRPr lang="en-US" dirty="0"/>
          </a:p>
          <a:p>
            <a:endParaRPr lang="en-US" dirty="0"/>
          </a:p>
        </p:txBody>
      </p:sp>
    </p:spTree>
    <p:extLst>
      <p:ext uri="{BB962C8B-B14F-4D97-AF65-F5344CB8AC3E}">
        <p14:creationId xmlns:p14="http://schemas.microsoft.com/office/powerpoint/2010/main" val="3891513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References</a:t>
            </a:r>
          </a:p>
        </p:txBody>
      </p:sp>
      <p:sp>
        <p:nvSpPr>
          <p:cNvPr id="3" name="Content Placeholder 2"/>
          <p:cNvSpPr>
            <a:spLocks noGrp="1"/>
          </p:cNvSpPr>
          <p:nvPr>
            <p:ph idx="1"/>
          </p:nvPr>
        </p:nvSpPr>
        <p:spPr/>
        <p:txBody>
          <a:bodyPr>
            <a:normAutofit fontScale="85000" lnSpcReduction="20000"/>
          </a:bodyPr>
          <a:lstStyle/>
          <a:p>
            <a:r>
              <a:rPr lang="en-US" sz="1600" dirty="0"/>
              <a:t>Agency for Healthcare Research. ( 2011). Care Coordination. Retrieved from:</a:t>
            </a:r>
          </a:p>
          <a:p>
            <a:pPr marL="914400" lvl="2" indent="0">
              <a:buNone/>
            </a:pPr>
            <a:r>
              <a:rPr lang="en-US" sz="1600" u="sng" dirty="0">
                <a:solidFill>
                  <a:srgbClr val="3333FF"/>
                </a:solidFill>
              </a:rPr>
              <a:t>https://www.ahrq.gov/professionals/prevention-chronic-care/improve/coordination/index.html</a:t>
            </a:r>
          </a:p>
          <a:p>
            <a:r>
              <a:rPr lang="en-US" sz="1600" dirty="0"/>
              <a:t>American Health Association. (2016). Care and Payment Model. Retrieved from:</a:t>
            </a:r>
          </a:p>
          <a:p>
            <a:pPr marL="914400" lvl="2" indent="0">
              <a:buNone/>
            </a:pPr>
            <a:r>
              <a:rPr lang="en-US" sz="1600" u="sng" dirty="0">
                <a:solidFill>
                  <a:srgbClr val="3333FF"/>
                </a:solidFill>
              </a:rPr>
              <a:t>https://www.aha.org/ahahret-guides/2016-01-26-care-and-payment-models</a:t>
            </a:r>
          </a:p>
          <a:p>
            <a:r>
              <a:rPr lang="en-US" sz="1600" dirty="0"/>
              <a:t>Berwick,D. (2008). Triple Aim. Health Affairs. Retrieved from: 	</a:t>
            </a:r>
            <a:r>
              <a:rPr lang="en-US" sz="1600" dirty="0">
                <a:hlinkClick r:id="rId2"/>
              </a:rPr>
              <a:t>https://www.healthaffairs.org/doi</a:t>
            </a:r>
            <a:endParaRPr lang="en-US" sz="1600" dirty="0"/>
          </a:p>
          <a:p>
            <a:r>
              <a:rPr lang="en-US" sz="1600" dirty="0"/>
              <a:t>Davis,E. (2016). Why is Health Care Expensive. Retrieved from:</a:t>
            </a:r>
          </a:p>
          <a:p>
            <a:pPr marL="914400" lvl="2" indent="0">
              <a:buNone/>
            </a:pPr>
            <a:r>
              <a:rPr lang="en-US" sz="1600" dirty="0"/>
              <a:t>https://www.verywellhealth.com/cost-of-health-care-why-is-health-care-so-expensive</a:t>
            </a:r>
          </a:p>
          <a:p>
            <a:r>
              <a:rPr lang="en-US" sz="1600" i="1" dirty="0"/>
              <a:t>Dominguez,C. (2012).Health Care Models. Retrieved from:</a:t>
            </a:r>
          </a:p>
          <a:p>
            <a:pPr marL="0" indent="0">
              <a:buNone/>
            </a:pPr>
            <a:r>
              <a:rPr lang="en-US" sz="800" dirty="0"/>
              <a:t>	</a:t>
            </a:r>
            <a:r>
              <a:rPr lang="en-US" sz="1600" u="sng" dirty="0">
                <a:solidFill>
                  <a:srgbClr val="3333FF"/>
                </a:solidFill>
              </a:rPr>
              <a:t>http://www.aestheticmedicinetoday.com/4_Models</a:t>
            </a:r>
          </a:p>
          <a:p>
            <a:r>
              <a:rPr lang="en-US" sz="1600" dirty="0"/>
              <a:t>Health Information Privacy (2018). HIPPA and Care Coordination. Retrieved from:</a:t>
            </a:r>
          </a:p>
          <a:p>
            <a:pPr marL="914400" lvl="2" indent="0">
              <a:buNone/>
            </a:pPr>
            <a:r>
              <a:rPr lang="en-US" sz="1700" u="sng" dirty="0">
                <a:solidFill>
                  <a:srgbClr val="3333FF"/>
                </a:solidFill>
              </a:rPr>
              <a:t>https://www.hhs.gov/hipaa/for-professionals/regulatory-initiatives/index.html</a:t>
            </a:r>
          </a:p>
          <a:p>
            <a:r>
              <a:rPr lang="en-US" sz="1600" dirty="0"/>
              <a:t>Health Care Workforce Shortages Critical in Rural America.  Capital Facts and Figures. The Council of State Governments, April 2011. </a:t>
            </a:r>
          </a:p>
          <a:p>
            <a:r>
              <a:rPr lang="en-US" sz="1600" dirty="0"/>
              <a:t>Norman, A. (2018). Overall Triple Aim. Retrieved from:</a:t>
            </a:r>
          </a:p>
          <a:p>
            <a:pPr marL="914400" lvl="2" indent="0">
              <a:buNone/>
            </a:pPr>
            <a:r>
              <a:rPr lang="en-US" sz="1600" u="sng" dirty="0">
                <a:solidFill>
                  <a:srgbClr val="3333FF"/>
                </a:solidFill>
                <a:hlinkClick r:id="rId3"/>
              </a:rPr>
              <a:t>https://www.verywellhealth.com/triple-aim-4174961</a:t>
            </a:r>
            <a:endParaRPr lang="en-US" sz="1600" u="sng" dirty="0">
              <a:solidFill>
                <a:srgbClr val="3333FF"/>
              </a:solidFill>
            </a:endParaRPr>
          </a:p>
          <a:p>
            <a:r>
              <a:rPr lang="en-US" sz="1600" dirty="0"/>
              <a:t>Norman, A. (2018). Overall Triple Aim. Retrieved from:</a:t>
            </a:r>
          </a:p>
          <a:p>
            <a:pPr marL="914400" lvl="2" indent="0">
              <a:buNone/>
            </a:pPr>
            <a:r>
              <a:rPr lang="en-US" sz="1600" u="sng" dirty="0">
                <a:solidFill>
                  <a:srgbClr val="3333FF"/>
                </a:solidFill>
                <a:hlinkClick r:id="rId3"/>
              </a:rPr>
              <a:t>https://www.verywellhealth.com/triple-aim-4174961</a:t>
            </a:r>
            <a:endParaRPr lang="en-US" sz="1600" u="sng" dirty="0">
              <a:solidFill>
                <a:srgbClr val="3333FF"/>
              </a:solidFill>
            </a:endParaRPr>
          </a:p>
          <a:p>
            <a:r>
              <a:rPr lang="en-US" sz="1600" i="1" dirty="0"/>
              <a:t>Physician's for National Health (2017).Health Care Systems. Retrieved from:</a:t>
            </a:r>
          </a:p>
          <a:p>
            <a:pPr marL="0" indent="0">
              <a:buNone/>
            </a:pPr>
            <a:r>
              <a:rPr lang="en-US" sz="800" dirty="0"/>
              <a:t>	</a:t>
            </a:r>
            <a:r>
              <a:rPr lang="en-US" sz="1600" u="sng" dirty="0">
                <a:solidFill>
                  <a:srgbClr val="3333FF"/>
                </a:solidFill>
              </a:rPr>
              <a:t>http://www.pnhp.org/single_payer_resources/health_care_systems</a:t>
            </a:r>
          </a:p>
          <a:p>
            <a:r>
              <a:rPr lang="en-US" sz="1600" i="1" dirty="0"/>
              <a:t>Rucker,M. (2017). Improving Patient Experience. Retrieved from:</a:t>
            </a:r>
          </a:p>
          <a:p>
            <a:pPr marL="0" indent="0">
              <a:buNone/>
            </a:pPr>
            <a:r>
              <a:rPr lang="en-US" sz="800" dirty="0"/>
              <a:t>	</a:t>
            </a:r>
            <a:r>
              <a:rPr lang="en-US" sz="1600" u="sng" dirty="0">
                <a:solidFill>
                  <a:srgbClr val="3333FF"/>
                </a:solidFill>
              </a:rPr>
              <a:t>https://www.verywellhealth.com/health-technology-improves-patient-care</a:t>
            </a:r>
          </a:p>
        </p:txBody>
      </p:sp>
    </p:spTree>
    <p:extLst>
      <p:ext uri="{BB962C8B-B14F-4D97-AF65-F5344CB8AC3E}">
        <p14:creationId xmlns:p14="http://schemas.microsoft.com/office/powerpoint/2010/main" val="2239851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2829</Words>
  <Application>Microsoft Macintosh PowerPoint</Application>
  <PresentationFormat>On-screen Show (4:3)</PresentationFormat>
  <Paragraphs>140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Triple Aim</vt:lpstr>
      <vt:lpstr>Purpose</vt:lpstr>
      <vt:lpstr>Improving Patient Experience</vt:lpstr>
      <vt:lpstr>Improving Patient Experience</vt:lpstr>
      <vt:lpstr>Reducing Per Capita Cost</vt:lpstr>
      <vt:lpstr>Why is Health Care so Expensive</vt:lpstr>
      <vt:lpstr>What can we do about cost?</vt:lpstr>
      <vt:lpstr>Health Care Models </vt:lpstr>
      <vt:lpstr>Health Care System Models</vt:lpstr>
      <vt:lpstr>Health Care Models</vt:lpstr>
      <vt:lpstr>Health Care Models</vt:lpstr>
      <vt:lpstr>Evidence-Based Data</vt:lpstr>
      <vt:lpstr>Government</vt:lpstr>
      <vt:lpstr>Stakeholders</vt:lpstr>
      <vt:lpstr>References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Triple Aim</dc:title>
  <dc:creator>Rhonda Hungate</dc:creator>
  <cp:lastModifiedBy>Adwoa Amoabeng</cp:lastModifiedBy>
  <cp:revision>20</cp:revision>
  <dcterms:created xsi:type="dcterms:W3CDTF">2019-05-23T00:13:58Z</dcterms:created>
  <dcterms:modified xsi:type="dcterms:W3CDTF">2020-12-23T14:07:59Z</dcterms:modified>
</cp:coreProperties>
</file>